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305" r:id="rId3"/>
    <p:sldId id="304" r:id="rId4"/>
    <p:sldId id="277" r:id="rId5"/>
    <p:sldId id="314" r:id="rId6"/>
    <p:sldId id="315" r:id="rId7"/>
    <p:sldId id="317" r:id="rId8"/>
    <p:sldId id="316" r:id="rId9"/>
    <p:sldId id="318" r:id="rId10"/>
    <p:sldId id="341" r:id="rId11"/>
    <p:sldId id="320" r:id="rId12"/>
    <p:sldId id="344" r:id="rId13"/>
    <p:sldId id="342" r:id="rId14"/>
    <p:sldId id="340" r:id="rId15"/>
  </p:sldIdLst>
  <p:sldSz cx="20104100" cy="11303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822" y="-108"/>
      </p:cViewPr>
      <p:guideLst>
        <p:guide orient="horz" pos="3560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2" name="Shape 6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07478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07806" y="3505898"/>
            <a:ext cx="17088487" cy="2374964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015614" y="6333235"/>
            <a:ext cx="14072871" cy="2827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005205" y="2601149"/>
            <a:ext cx="8745285" cy="7464172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k object 16"/>
          <p:cNvSpPr/>
          <p:nvPr/>
        </p:nvSpPr>
        <p:spPr>
          <a:xfrm>
            <a:off x="0" y="1620893"/>
            <a:ext cx="16460232" cy="1"/>
          </a:xfrm>
          <a:prstGeom prst="line">
            <a:avLst/>
          </a:prstGeom>
          <a:ln w="75390">
            <a:solidFill>
              <a:srgbClr val="00E6FF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3" name="bk object 17"/>
          <p:cNvSpPr/>
          <p:nvPr/>
        </p:nvSpPr>
        <p:spPr>
          <a:xfrm>
            <a:off x="17850684" y="1620891"/>
            <a:ext cx="2253415" cy="1"/>
          </a:xfrm>
          <a:prstGeom prst="line">
            <a:avLst/>
          </a:prstGeom>
          <a:ln w="75390">
            <a:solidFill>
              <a:srgbClr val="DADADA"/>
            </a:solidFill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005205" y="452373"/>
            <a:ext cx="18093690" cy="1809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005205" y="2601149"/>
            <a:ext cx="18093690" cy="74641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8831923" y="10517695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2"/>
          <p:cNvSpPr/>
          <p:nvPr/>
        </p:nvSpPr>
        <p:spPr>
          <a:xfrm>
            <a:off x="0" y="-1"/>
            <a:ext cx="20104101" cy="11308557"/>
          </a:xfrm>
          <a:prstGeom prst="rect">
            <a:avLst/>
          </a:prstGeom>
          <a:solidFill>
            <a:srgbClr val="0F4B8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5" name="object 3"/>
          <p:cNvSpPr/>
          <p:nvPr/>
        </p:nvSpPr>
        <p:spPr>
          <a:xfrm>
            <a:off x="-1" y="9976659"/>
            <a:ext cx="3807216" cy="125652"/>
          </a:xfrm>
          <a:prstGeom prst="rect">
            <a:avLst/>
          </a:prstGeom>
          <a:solidFill>
            <a:srgbClr val="00E7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6" name="object 4"/>
          <p:cNvSpPr/>
          <p:nvPr/>
        </p:nvSpPr>
        <p:spPr>
          <a:xfrm>
            <a:off x="16510491" y="9976659"/>
            <a:ext cx="3593608" cy="125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7012"/>
            <a:ext cx="3110282" cy="311028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EDAB963-374E-46EC-92B2-52A697E57041}"/>
              </a:ext>
            </a:extLst>
          </p:cNvPr>
          <p:cNvSpPr/>
          <p:nvPr/>
        </p:nvSpPr>
        <p:spPr>
          <a:xfrm>
            <a:off x="2818006" y="1044682"/>
            <a:ext cx="99008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ГКУ </a:t>
            </a:r>
            <a:r>
              <a:rPr lang="ru-RU" sz="3200" b="1" dirty="0">
                <a:solidFill>
                  <a:schemeClr val="bg1"/>
                </a:solidFill>
                <a:latin typeface="+mn-lt"/>
              </a:rPr>
              <a:t>РО «Центр </a:t>
            </a:r>
            <a:r>
              <a:rPr lang="ru-RU" sz="3200" b="1" dirty="0" smtClean="0">
                <a:solidFill>
                  <a:schemeClr val="bg1"/>
                </a:solidFill>
                <a:latin typeface="+mn-lt"/>
              </a:rPr>
              <a:t>закупок Рязанской области»</a:t>
            </a:r>
            <a:endParaRPr lang="ru-RU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НАЗВАНИЕ…"/>
          <p:cNvSpPr txBox="1"/>
          <p:nvPr/>
        </p:nvSpPr>
        <p:spPr>
          <a:xfrm>
            <a:off x="927989" y="3178790"/>
            <a:ext cx="18350609" cy="470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6000" b="1" dirty="0">
                <a:solidFill>
                  <a:schemeClr val="bg1"/>
                </a:solidFill>
                <a:latin typeface="+mn-lt"/>
              </a:rPr>
              <a:t>ОТЧЕТ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6000" dirty="0">
                <a:solidFill>
                  <a:schemeClr val="bg1"/>
                </a:solidFill>
                <a:latin typeface="+mn-lt"/>
              </a:rPr>
              <a:t>по реализации проекта </a:t>
            </a:r>
          </a:p>
          <a:p>
            <a:pPr algn="ctr"/>
            <a:r>
              <a:rPr lang="ru-RU" sz="6000" dirty="0">
                <a:solidFill>
                  <a:schemeClr val="bg1"/>
                </a:solidFill>
                <a:latin typeface="+mn-lt"/>
              </a:rPr>
              <a:t>«Преобразование системы технической и методологической поддержки заказчиков в ГКУ РО «Центр закупок Рязанской области»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935168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План мероприятий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" t="29852" r="24834" b="15703"/>
          <a:stretch/>
        </p:blipFill>
        <p:spPr bwMode="auto">
          <a:xfrm>
            <a:off x="552450" y="2152650"/>
            <a:ext cx="19202400" cy="83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410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/>
          <a:stretch/>
        </p:blipFill>
        <p:spPr>
          <a:xfrm>
            <a:off x="10969971" y="1752600"/>
            <a:ext cx="7013229" cy="4130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2"/>
          <a:stretch/>
        </p:blipFill>
        <p:spPr>
          <a:xfrm>
            <a:off x="2381250" y="1752600"/>
            <a:ext cx="7696200" cy="41308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 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ДО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10500" y="1752600"/>
            <a:ext cx="2337409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1,6,10,11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173576" y="1752600"/>
            <a:ext cx="1990474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2,3,4,5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5"/>
          <a:srcRect l="321" t="17104" r="70738" b="28439"/>
          <a:stretch/>
        </p:blipFill>
        <p:spPr bwMode="auto">
          <a:xfrm>
            <a:off x="3886199" y="6457948"/>
            <a:ext cx="6191251" cy="44973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6"/>
          <a:srcRect l="481" t="16391" r="59429" b="26162"/>
          <a:stretch/>
        </p:blipFill>
        <p:spPr bwMode="auto">
          <a:xfrm>
            <a:off x="9915525" y="6457948"/>
            <a:ext cx="6153150" cy="43300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411078" y="6104006"/>
            <a:ext cx="3473663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10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772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0" r="32252" b="50000"/>
          <a:stretch/>
        </p:blipFill>
        <p:spPr>
          <a:xfrm>
            <a:off x="9809818" y="7303014"/>
            <a:ext cx="4096682" cy="38412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04" b="46553"/>
          <a:stretch/>
        </p:blipFill>
        <p:spPr>
          <a:xfrm>
            <a:off x="4633874" y="1716841"/>
            <a:ext cx="6515099" cy="4184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96446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</a:t>
            </a:r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работы ПОСЛЕ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115185" y="1716841"/>
            <a:ext cx="1576966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2,3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276981" y="7271779"/>
            <a:ext cx="1629519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4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" t="55270" r="20360" b="2901"/>
          <a:stretch/>
        </p:blipFill>
        <p:spPr>
          <a:xfrm>
            <a:off x="4824123" y="5762225"/>
            <a:ext cx="5079545" cy="35417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2" b="9469"/>
          <a:stretch/>
        </p:blipFill>
        <p:spPr>
          <a:xfrm>
            <a:off x="176603" y="1812091"/>
            <a:ext cx="4647520" cy="847495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414674" y="1716841"/>
            <a:ext cx="1219200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1,5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31" y="1716841"/>
            <a:ext cx="3987799" cy="558617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3041410" y="1713665"/>
            <a:ext cx="1743820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6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" t="57179" r="789"/>
          <a:stretch/>
        </p:blipFill>
        <p:spPr>
          <a:xfrm>
            <a:off x="14763750" y="1812090"/>
            <a:ext cx="5340350" cy="3560009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15852" r="9458" b="5704"/>
          <a:stretch/>
        </p:blipFill>
        <p:spPr bwMode="auto">
          <a:xfrm>
            <a:off x="14142206" y="5836138"/>
            <a:ext cx="5961894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8513424" y="1812091"/>
            <a:ext cx="1590676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10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198870" y="5695628"/>
            <a:ext cx="1358862" cy="707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4000" dirty="0" smtClean="0">
                <a:latin typeface="+mn-lt"/>
              </a:rPr>
              <a:t>12</a:t>
            </a:r>
            <a:endParaRPr kumimoji="0" lang="ru-RU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24956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838200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Итоги работы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009648" y="1687712"/>
            <a:ext cx="5657852" cy="3565556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Сокращение времени на получение обратной связи от заказчика (при необходимости уточнения информации в обращении)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278104" y="1687712"/>
            <a:ext cx="5771146" cy="3565555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+mn-lt"/>
              </a:rPr>
              <a:t>Сокращение трудозатрат на процедуру регистрации заказчика на сервисе тех. поддержки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582650" y="1687712"/>
            <a:ext cx="5543549" cy="3473289"/>
          </a:xfrm>
          <a:prstGeom prst="roundRect">
            <a:avLst/>
          </a:prstGeom>
          <a:solidFill>
            <a:srgbClr val="00B0F0"/>
          </a:solidFill>
          <a:ln w="25400" cap="flat">
            <a:solidFill>
              <a:srgbClr val="00B0F0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endParaRPr lang="ru-RU" sz="3000" dirty="0" smtClean="0">
              <a:solidFill>
                <a:schemeClr val="bg1"/>
              </a:solidFill>
              <a:latin typeface="+mn-lt"/>
            </a:endParaRPr>
          </a:p>
          <a:p>
            <a:pPr algn="ctr"/>
            <a:endParaRPr lang="ru-RU" sz="3200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Сокращение </a:t>
            </a:r>
            <a:r>
              <a:rPr lang="ru-RU" sz="3200" dirty="0">
                <a:solidFill>
                  <a:schemeClr val="bg1"/>
                </a:solidFill>
                <a:latin typeface="+mn-lt"/>
              </a:rPr>
              <a:t>срока авторизации на </a:t>
            </a:r>
            <a:r>
              <a:rPr lang="ru-RU" sz="3200" dirty="0" smtClean="0">
                <a:solidFill>
                  <a:schemeClr val="bg1"/>
                </a:solidFill>
                <a:latin typeface="+mn-lt"/>
              </a:rPr>
              <a:t>сервисе</a:t>
            </a:r>
          </a:p>
          <a:p>
            <a:pPr algn="ctr"/>
            <a:endParaRPr lang="ru-RU" sz="3000" dirty="0">
              <a:solidFill>
                <a:schemeClr val="bg1"/>
              </a:solidFill>
              <a:latin typeface="+mn-lt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4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67127" y="5253268"/>
            <a:ext cx="2980942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с </a:t>
            </a:r>
            <a:r>
              <a:rPr lang="ru-RU" sz="3200" dirty="0" smtClean="0">
                <a:solidFill>
                  <a:srgbClr val="00B0F0"/>
                </a:solidFill>
                <a:latin typeface="+mn-lt"/>
              </a:rPr>
              <a:t>60</a:t>
            </a: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 до 10 мин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101591" y="5265435"/>
            <a:ext cx="275331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с 30 до 0 мин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96838" y="5265435"/>
            <a:ext cx="246798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+mn-lt"/>
                <a:ea typeface="Calibri"/>
                <a:cs typeface="Calibri"/>
                <a:sym typeface="Calibri"/>
              </a:rPr>
              <a:t>с 1 до 0 чел 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00B0F0"/>
              </a:solidFill>
              <a:effectLst/>
              <a:uFillTx/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1554" y="5838041"/>
            <a:ext cx="188785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500" dirty="0" smtClean="0">
                <a:latin typeface="Helvetica Neue"/>
              </a:rPr>
              <a:t>В процессе </a:t>
            </a:r>
            <a:r>
              <a:rPr lang="ru-RU" sz="2500" dirty="0">
                <a:latin typeface="Helvetica Neue"/>
              </a:rPr>
              <a:t>технической и методологической поддержки устранены потери, не приносящие ценности процессу: </a:t>
            </a:r>
            <a:endParaRPr lang="ru-RU" sz="2500" dirty="0" smtClean="0">
              <a:latin typeface="Helvetica Neue"/>
            </a:endParaRPr>
          </a:p>
          <a:p>
            <a:pPr indent="457200" algn="just"/>
            <a:r>
              <a:rPr lang="ru-RU" sz="2500" dirty="0" smtClean="0">
                <a:latin typeface="Helvetica Neue"/>
              </a:rPr>
              <a:t>перепроизводство </a:t>
            </a:r>
            <a:r>
              <a:rPr lang="ru-RU" sz="2500" dirty="0">
                <a:latin typeface="Helvetica Neue"/>
              </a:rPr>
              <a:t>(трудоемкий поиск идентичных обращений в общей массе обращений для </a:t>
            </a:r>
            <a:r>
              <a:rPr lang="ru-RU" sz="2500" dirty="0" smtClean="0">
                <a:latin typeface="Helvetica Neue"/>
              </a:rPr>
              <a:t>направления </a:t>
            </a:r>
            <a:r>
              <a:rPr lang="ru-RU" sz="2500" dirty="0">
                <a:latin typeface="Helvetica Neue"/>
              </a:rPr>
              <a:t>ответа); </a:t>
            </a:r>
            <a:endParaRPr lang="ru-RU" sz="2500" dirty="0" smtClean="0">
              <a:latin typeface="Helvetica Neue"/>
            </a:endParaRPr>
          </a:p>
          <a:p>
            <a:pPr indent="457200" algn="just"/>
            <a:r>
              <a:rPr lang="ru-RU" sz="2500" dirty="0" smtClean="0">
                <a:latin typeface="Helvetica Neue"/>
              </a:rPr>
              <a:t>лишние </a:t>
            </a:r>
            <a:r>
              <a:rPr lang="ru-RU" sz="2500" dirty="0">
                <a:latin typeface="Helvetica Neue"/>
              </a:rPr>
              <a:t>движения (переход на сайт Учреждения для подачи обращения, получение обращений вне сервиса); </a:t>
            </a:r>
            <a:endParaRPr lang="ru-RU" sz="2500" dirty="0" smtClean="0">
              <a:latin typeface="Helvetica Neue"/>
            </a:endParaRPr>
          </a:p>
          <a:p>
            <a:pPr indent="457200" algn="just"/>
            <a:r>
              <a:rPr lang="ru-RU" sz="2500" dirty="0" smtClean="0">
                <a:latin typeface="Helvetica Neue"/>
              </a:rPr>
              <a:t>ожидание </a:t>
            </a:r>
            <a:r>
              <a:rPr lang="ru-RU" sz="2500" dirty="0">
                <a:latin typeface="Helvetica Neue"/>
              </a:rPr>
              <a:t>(ожидание дополнительной информации от заказчика, медленная работа сервиса на сайте при его загруженности), переделка (отсутствие типовых решений по обращениям); </a:t>
            </a:r>
            <a:endParaRPr lang="ru-RU" sz="2500" dirty="0" smtClean="0">
              <a:latin typeface="Helvetica Neue"/>
            </a:endParaRPr>
          </a:p>
          <a:p>
            <a:pPr indent="457200" algn="just"/>
            <a:r>
              <a:rPr lang="ru-RU" sz="2500" dirty="0" smtClean="0">
                <a:latin typeface="Helvetica Neue"/>
              </a:rPr>
              <a:t>избыточная </a:t>
            </a:r>
            <a:r>
              <a:rPr lang="ru-RU" sz="2500" dirty="0">
                <a:latin typeface="Helvetica Neue"/>
              </a:rPr>
              <a:t>обработка (обращение к разработчикам РИС по типовым ситуациям, обращение к заказчику за </a:t>
            </a:r>
            <a:r>
              <a:rPr lang="ru-RU" sz="2500" dirty="0" smtClean="0">
                <a:latin typeface="Helvetica Neue"/>
              </a:rPr>
              <a:t>уточнением информации </a:t>
            </a:r>
            <a:r>
              <a:rPr lang="ru-RU" sz="2500" dirty="0">
                <a:latin typeface="Helvetica Neue"/>
              </a:rPr>
              <a:t>о технической проблеме).</a:t>
            </a:r>
          </a:p>
          <a:p>
            <a:pPr indent="457200" algn="just"/>
            <a:r>
              <a:rPr lang="ru-RU" sz="2500" dirty="0">
                <a:latin typeface="Helvetica Neue"/>
              </a:rPr>
              <a:t>Реализация указанных мероприятий позволила достичь целевых показателей и не потребовала расходования бюджетных средств.</a:t>
            </a:r>
          </a:p>
          <a:p>
            <a:pPr indent="457200" algn="just"/>
            <a:r>
              <a:rPr lang="ru-RU" sz="2500" dirty="0">
                <a:latin typeface="Helvetica Neue"/>
              </a:rPr>
              <a:t>Необходимо обратить внимание, что данный проект нацелен на улучшение показателей проекта 2019 года «Оптимизация системы технической и методологической поддержки заказчиков путем внедрения новых способов коммуникации» и является примером реализации принципа «постоянных улучшений» (кайдзен) в деятельности Учреждения. </a:t>
            </a:r>
          </a:p>
        </p:txBody>
      </p:sp>
    </p:spTree>
    <p:extLst>
      <p:ext uri="{BB962C8B-B14F-4D97-AF65-F5344CB8AC3E}">
        <p14:creationId xmlns:p14="http://schemas.microsoft.com/office/powerpoint/2010/main" val="3679706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object 2"/>
          <p:cNvSpPr/>
          <p:nvPr/>
        </p:nvSpPr>
        <p:spPr>
          <a:xfrm>
            <a:off x="0" y="-1"/>
            <a:ext cx="20104101" cy="11308557"/>
          </a:xfrm>
          <a:prstGeom prst="rect">
            <a:avLst/>
          </a:prstGeom>
          <a:solidFill>
            <a:srgbClr val="0F4B8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5" name="object 3"/>
          <p:cNvSpPr/>
          <p:nvPr/>
        </p:nvSpPr>
        <p:spPr>
          <a:xfrm>
            <a:off x="-1" y="9976659"/>
            <a:ext cx="3807216" cy="125652"/>
          </a:xfrm>
          <a:prstGeom prst="rect">
            <a:avLst/>
          </a:prstGeom>
          <a:solidFill>
            <a:srgbClr val="00E7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66" name="object 4"/>
          <p:cNvSpPr/>
          <p:nvPr/>
        </p:nvSpPr>
        <p:spPr>
          <a:xfrm>
            <a:off x="16510491" y="9976659"/>
            <a:ext cx="3593608" cy="1256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" name="НАЗВАНИЕ…"/>
          <p:cNvSpPr txBox="1"/>
          <p:nvPr/>
        </p:nvSpPr>
        <p:spPr>
          <a:xfrm>
            <a:off x="927991" y="4036040"/>
            <a:ext cx="1835060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r>
              <a:rPr lang="ru-RU" sz="5600" b="1" dirty="0" smtClean="0"/>
              <a:t>СПАСИБО ЗА ВНИМАНИЕ!</a:t>
            </a:r>
            <a:endParaRPr lang="ru-RU" sz="5600" b="1" dirty="0"/>
          </a:p>
          <a:p>
            <a:pPr>
              <a:defRPr sz="10000" spc="500">
                <a:solidFill>
                  <a:srgbClr val="FFFFFF"/>
                </a:solidFill>
                <a:latin typeface="Rubik Regular"/>
                <a:ea typeface="Rubik Regular"/>
                <a:cs typeface="Rubik Regular"/>
                <a:sym typeface="Rubik Regular"/>
              </a:defRPr>
            </a:pPr>
            <a:endParaRPr sz="5600" dirty="0"/>
          </a:p>
        </p:txBody>
      </p:sp>
    </p:spTree>
    <p:extLst>
      <p:ext uri="{BB962C8B-B14F-4D97-AF65-F5344CB8AC3E}">
        <p14:creationId xmlns:p14="http://schemas.microsoft.com/office/powerpoint/2010/main" val="28207219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5425" y="1722735"/>
            <a:ext cx="3829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Rubik Regular"/>
              </a:rPr>
              <a:t>Руководство проекта</a:t>
            </a:r>
          </a:p>
          <a:p>
            <a:r>
              <a:rPr lang="ru-RU" sz="1600" b="1" dirty="0">
                <a:latin typeface="Rubik Regular"/>
              </a:rPr>
              <a:t>(непосредственно отвечающие </a:t>
            </a:r>
            <a:endParaRPr lang="ru-RU" sz="1600" b="1" dirty="0" smtClean="0">
              <a:latin typeface="Rubik Regular"/>
            </a:endParaRPr>
          </a:p>
          <a:p>
            <a:r>
              <a:rPr lang="ru-RU" sz="1600" b="1" dirty="0" smtClean="0">
                <a:latin typeface="Rubik Regular"/>
              </a:rPr>
              <a:t>за </a:t>
            </a:r>
            <a:r>
              <a:rPr lang="ru-RU" sz="1600" b="1" dirty="0">
                <a:latin typeface="Rubik Regular"/>
              </a:rPr>
              <a:t>результат проекта,</a:t>
            </a:r>
          </a:p>
          <a:p>
            <a:r>
              <a:rPr lang="ru-RU" sz="1600" b="1" dirty="0">
                <a:latin typeface="Rubik Regular"/>
              </a:rPr>
              <a:t>принимающие основные решения)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99" y="2943980"/>
            <a:ext cx="2187352" cy="1820385"/>
          </a:xfrm>
          <a:prstGeom prst="rect">
            <a:avLst/>
          </a:prstGeom>
        </p:spPr>
      </p:pic>
      <p:sp>
        <p:nvSpPr>
          <p:cNvPr id="5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346298" y="4867087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Косыч  Ю.А.</a:t>
            </a:r>
            <a:endParaRPr lang="ru-RU" sz="1400" b="1" dirty="0">
              <a:solidFill>
                <a:schemeClr val="tx1"/>
              </a:solidFill>
              <a:latin typeface="Rubik Regular"/>
            </a:endParaRP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</a:rPr>
              <a:t>Директор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ГКУ </a:t>
            </a:r>
            <a:r>
              <a:rPr lang="ru-RU" sz="1400" dirty="0">
                <a:solidFill>
                  <a:schemeClr val="tx1"/>
                </a:solidFill>
                <a:latin typeface="Rubik Regular"/>
              </a:rPr>
              <a:t>РО «Центр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закупок Рязанской области»</a:t>
            </a:r>
            <a:endParaRPr lang="en-US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6" name="Rectangle 165">
            <a:extLst>
              <a:ext uri="{FF2B5EF4-FFF2-40B4-BE49-F238E27FC236}">
                <a16:creationId xmlns:a16="http://schemas.microsoft.com/office/drawing/2014/main" xmlns="" id="{2D8BDFBD-F282-4787-AE75-C1F837757C2D}"/>
              </a:ext>
            </a:extLst>
          </p:cNvPr>
          <p:cNvSpPr txBox="1"/>
          <p:nvPr/>
        </p:nvSpPr>
        <p:spPr>
          <a:xfrm>
            <a:off x="346297" y="5615630"/>
            <a:ext cx="23360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>
              <a:buClr>
                <a:srgbClr val="002960"/>
              </a:buClr>
              <a:buNone/>
            </a:pPr>
            <a:r>
              <a:rPr lang="ru-RU" sz="1600" b="1" dirty="0">
                <a:solidFill>
                  <a:schemeClr val="tx1"/>
                </a:solidFill>
                <a:latin typeface="Rubik Regular"/>
              </a:rPr>
              <a:t>Руководитель проекта</a:t>
            </a:r>
            <a:endParaRPr lang="en-US" sz="1600" b="1" dirty="0">
              <a:solidFill>
                <a:schemeClr val="tx1"/>
              </a:solidFill>
              <a:latin typeface="Rubik Regular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4" y="5861851"/>
            <a:ext cx="2175637" cy="1882120"/>
          </a:xfrm>
          <a:prstGeom prst="rect">
            <a:avLst/>
          </a:prstGeom>
        </p:spPr>
      </p:pic>
      <p:sp>
        <p:nvSpPr>
          <p:cNvPr id="8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358014" y="7785164"/>
            <a:ext cx="2950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Сазонова О.В.</a:t>
            </a:r>
            <a:endParaRPr lang="ru-RU" sz="1400" b="1" dirty="0">
              <a:solidFill>
                <a:schemeClr val="tx1"/>
              </a:solidFill>
              <a:latin typeface="Rubik Regular"/>
            </a:endParaRP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Заместитель директора</a:t>
            </a:r>
            <a:endParaRPr lang="en-US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50857" y="1722735"/>
            <a:ext cx="24606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Rubik Regular"/>
              </a:rPr>
              <a:t>Команда проекта</a:t>
            </a:r>
            <a:r>
              <a:rPr lang="en-US" sz="1600" b="1" dirty="0" smtClean="0">
                <a:latin typeface="Rubik Regular"/>
              </a:rPr>
              <a:t> </a:t>
            </a:r>
            <a:endParaRPr lang="ru-RU" sz="1600" b="1" dirty="0" smtClean="0">
              <a:latin typeface="Rubik Regular"/>
            </a:endParaRPr>
          </a:p>
          <a:p>
            <a:pPr algn="ctr"/>
            <a:r>
              <a:rPr lang="en-US" sz="1600" b="1" dirty="0" smtClean="0">
                <a:latin typeface="Rubik Regular"/>
              </a:rPr>
              <a:t>(</a:t>
            </a:r>
            <a:r>
              <a:rPr lang="ru-RU" sz="1600" b="1" dirty="0" smtClean="0">
                <a:latin typeface="Rubik Regular"/>
              </a:rPr>
              <a:t>старый состав)</a:t>
            </a:r>
            <a:endParaRPr lang="ru-RU" sz="1600" b="1" dirty="0">
              <a:latin typeface="Rubik Regular"/>
            </a:endParaRP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r="16286"/>
          <a:stretch/>
        </p:blipFill>
        <p:spPr>
          <a:xfrm>
            <a:off x="396114" y="8216051"/>
            <a:ext cx="2041269" cy="1820386"/>
          </a:xfrm>
          <a:prstGeom prst="rect">
            <a:avLst/>
          </a:prstGeom>
        </p:spPr>
      </p:pic>
      <p:sp>
        <p:nvSpPr>
          <p:cNvPr id="11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13264392" y="10090039"/>
            <a:ext cx="29503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Соколова О.А.</a:t>
            </a: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</a:rPr>
              <a:t>Г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лавный специалист отдела </a:t>
            </a:r>
            <a:r>
              <a:rPr lang="ru-RU" sz="1400" dirty="0">
                <a:solidFill>
                  <a:schemeClr val="tx1"/>
                </a:solidFill>
                <a:latin typeface="Rubik Regular"/>
              </a:rPr>
              <a:t>обеспечения деятельности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учреждения</a:t>
            </a:r>
            <a:endParaRPr lang="ru-RU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13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3616326" y="4732578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Головин </a:t>
            </a:r>
            <a:r>
              <a:rPr lang="ru-RU" sz="1400" b="1" dirty="0">
                <a:solidFill>
                  <a:schemeClr val="tx1"/>
                </a:solidFill>
                <a:latin typeface="Rubik Regular"/>
              </a:rPr>
              <a:t>А</a:t>
            </a: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.А.</a:t>
            </a: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  <a:cs typeface="Times New Roman"/>
              </a:rPr>
              <a:t>Ведущий инженер-программист отдела сопровождения ИС и ПО</a:t>
            </a:r>
            <a:endParaRPr lang="ru-RU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15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3616326" y="7296493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Сорокин Р.И.</a:t>
            </a:r>
            <a:endParaRPr lang="ru-RU" sz="1400" b="1" dirty="0">
              <a:solidFill>
                <a:schemeClr val="tx1"/>
              </a:solidFill>
              <a:latin typeface="Rubik Regular"/>
            </a:endParaRP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  <a:cs typeface="Times New Roman"/>
              </a:rPr>
              <a:t>Ведущий инженер-программист отдела сопровождения ИС и ПО</a:t>
            </a:r>
            <a:endParaRPr lang="ru-RU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17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3616325" y="10197760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</a:rPr>
              <a:t>Филиппова В.А</a:t>
            </a:r>
            <a:r>
              <a:rPr lang="ru-RU" sz="1400" b="1" dirty="0">
                <a:solidFill>
                  <a:schemeClr val="tx1"/>
                </a:solidFill>
              </a:rPr>
              <a:t>.</a:t>
            </a: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  <a:cs typeface="Times New Roman"/>
              </a:rPr>
              <a:t>Ведущий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  <a:cs typeface="Times New Roman"/>
              </a:rPr>
              <a:t>эксперт отдела </a:t>
            </a:r>
            <a:r>
              <a:rPr lang="ru-RU" sz="1400" dirty="0">
                <a:solidFill>
                  <a:schemeClr val="tx1"/>
                </a:solidFill>
                <a:latin typeface="Rubik Regular"/>
                <a:cs typeface="Times New Roman"/>
              </a:rPr>
              <a:t>сопровождения ИС и ПО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Secretary\Desktop\image-17-06-21-02-14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2943980"/>
            <a:ext cx="1835150" cy="182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ecretary\Desktop\image-17-06-21-02-14-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50"/>
          <a:stretch/>
        </p:blipFill>
        <p:spPr bwMode="auto">
          <a:xfrm>
            <a:off x="3616326" y="8202901"/>
            <a:ext cx="1835149" cy="184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ecretary\Desktop\image-17-06-21-02-14-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5377044"/>
            <a:ext cx="1835150" cy="1919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3" t="15371" r="47483" b="7259"/>
          <a:stretch/>
        </p:blipFill>
        <p:spPr bwMode="auto">
          <a:xfrm>
            <a:off x="6501193" y="1262405"/>
            <a:ext cx="5196412" cy="765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1" t="16736" r="47334" b="11958"/>
          <a:stretch/>
        </p:blipFill>
        <p:spPr bwMode="auto">
          <a:xfrm>
            <a:off x="8335429" y="4899232"/>
            <a:ext cx="4903256" cy="6305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3238685" y="1866762"/>
            <a:ext cx="3829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Rubik Regular"/>
              </a:rPr>
              <a:t>Руководство проекта</a:t>
            </a:r>
          </a:p>
          <a:p>
            <a:r>
              <a:rPr lang="ru-RU" sz="1600" b="1" dirty="0">
                <a:latin typeface="Rubik Regular"/>
              </a:rPr>
              <a:t>(непосредственно отвечающие </a:t>
            </a:r>
            <a:endParaRPr lang="ru-RU" sz="1600" b="1" dirty="0" smtClean="0">
              <a:latin typeface="Rubik Regular"/>
            </a:endParaRPr>
          </a:p>
          <a:p>
            <a:r>
              <a:rPr lang="ru-RU" sz="1600" b="1" dirty="0" smtClean="0">
                <a:latin typeface="Rubik Regular"/>
              </a:rPr>
              <a:t>за </a:t>
            </a:r>
            <a:r>
              <a:rPr lang="ru-RU" sz="1600" b="1" dirty="0">
                <a:latin typeface="Rubik Regular"/>
              </a:rPr>
              <a:t>результат проекта,</a:t>
            </a:r>
          </a:p>
          <a:p>
            <a:r>
              <a:rPr lang="ru-RU" sz="1600" b="1" dirty="0">
                <a:latin typeface="Rubik Regular"/>
              </a:rPr>
              <a:t>принимающие основные решения)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462378" y="1741647"/>
            <a:ext cx="24606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Rubik Regular"/>
              </a:rPr>
              <a:t>Команда проекта</a:t>
            </a:r>
            <a:r>
              <a:rPr lang="en-US" sz="1600" b="1" dirty="0" smtClean="0">
                <a:latin typeface="Rubik Regular"/>
              </a:rPr>
              <a:t> </a:t>
            </a:r>
            <a:endParaRPr lang="ru-RU" sz="1600" b="1" dirty="0" smtClean="0">
              <a:latin typeface="Rubik Regular"/>
            </a:endParaRPr>
          </a:p>
          <a:p>
            <a:pPr algn="ctr"/>
            <a:r>
              <a:rPr lang="ru-RU" sz="1600" b="1" dirty="0" smtClean="0">
                <a:latin typeface="Rubik Regular"/>
              </a:rPr>
              <a:t>(новый состав)</a:t>
            </a:r>
            <a:endParaRPr lang="ru-RU" sz="1600" b="1" dirty="0">
              <a:latin typeface="Rubik Regular"/>
            </a:endParaRPr>
          </a:p>
          <a:p>
            <a:endParaRPr lang="ru-RU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685" y="2943981"/>
            <a:ext cx="2187352" cy="1820385"/>
          </a:xfrm>
          <a:prstGeom prst="rect">
            <a:avLst/>
          </a:prstGeom>
        </p:spPr>
      </p:pic>
      <p:sp>
        <p:nvSpPr>
          <p:cNvPr id="23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13238685" y="4835949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Косыч  Ю.А.</a:t>
            </a:r>
            <a:endParaRPr lang="ru-RU" sz="1400" b="1" dirty="0">
              <a:solidFill>
                <a:schemeClr val="tx1"/>
              </a:solidFill>
              <a:latin typeface="Rubik Regular"/>
            </a:endParaRP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</a:rPr>
              <a:t>Директор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ГКУ </a:t>
            </a:r>
            <a:r>
              <a:rPr lang="ru-RU" sz="1400" dirty="0">
                <a:solidFill>
                  <a:schemeClr val="tx1"/>
                </a:solidFill>
                <a:latin typeface="Rubik Regular"/>
              </a:rPr>
              <a:t>РО «Центр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закупок Рязанской области»</a:t>
            </a:r>
            <a:endParaRPr lang="en-US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24" name="Rectangle 165">
            <a:extLst>
              <a:ext uri="{FF2B5EF4-FFF2-40B4-BE49-F238E27FC236}">
                <a16:creationId xmlns:a16="http://schemas.microsoft.com/office/drawing/2014/main" xmlns="" id="{2D8BDFBD-F282-4787-AE75-C1F837757C2D}"/>
              </a:ext>
            </a:extLst>
          </p:cNvPr>
          <p:cNvSpPr txBox="1"/>
          <p:nvPr/>
        </p:nvSpPr>
        <p:spPr>
          <a:xfrm>
            <a:off x="13264392" y="5556208"/>
            <a:ext cx="23360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 marL="1587" lvl="1" indent="0">
              <a:buClr>
                <a:srgbClr val="002960"/>
              </a:buClr>
              <a:buNone/>
            </a:pPr>
            <a:r>
              <a:rPr lang="ru-RU" sz="1600" b="1" dirty="0">
                <a:solidFill>
                  <a:schemeClr val="tx1"/>
                </a:solidFill>
                <a:latin typeface="Rubik Regular"/>
              </a:rPr>
              <a:t>Руководитель проекта</a:t>
            </a:r>
            <a:endParaRPr lang="en-US" sz="1600" b="1" dirty="0">
              <a:solidFill>
                <a:schemeClr val="tx1"/>
              </a:solidFill>
              <a:latin typeface="Rubik Regular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685" y="5808058"/>
            <a:ext cx="2175637" cy="1882120"/>
          </a:xfrm>
          <a:prstGeom prst="rect">
            <a:avLst/>
          </a:prstGeom>
        </p:spPr>
      </p:pic>
      <p:sp>
        <p:nvSpPr>
          <p:cNvPr id="26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13264392" y="7718899"/>
            <a:ext cx="295033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Сазонова О.В.</a:t>
            </a:r>
            <a:endParaRPr lang="ru-RU" sz="1400" b="1" dirty="0">
              <a:solidFill>
                <a:schemeClr val="tx1"/>
              </a:solidFill>
              <a:latin typeface="Rubik Regular"/>
            </a:endParaRP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Заместитель директора</a:t>
            </a:r>
            <a:endParaRPr lang="en-US" sz="1400" dirty="0">
              <a:solidFill>
                <a:schemeClr val="tx1"/>
              </a:solidFill>
              <a:latin typeface="Rubik Regular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r="16286"/>
          <a:stretch/>
        </p:blipFill>
        <p:spPr>
          <a:xfrm>
            <a:off x="13264392" y="8214973"/>
            <a:ext cx="2041269" cy="1820386"/>
          </a:xfrm>
          <a:prstGeom prst="rect">
            <a:avLst/>
          </a:prstGeom>
        </p:spPr>
      </p:pic>
      <p:sp>
        <p:nvSpPr>
          <p:cNvPr id="28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396114" y="10197760"/>
            <a:ext cx="29503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Соколова О.А.</a:t>
            </a: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</a:rPr>
              <a:t>Г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лавный специалист отдела </a:t>
            </a:r>
            <a:r>
              <a:rPr lang="ru-RU" sz="1400" dirty="0">
                <a:solidFill>
                  <a:schemeClr val="tx1"/>
                </a:solidFill>
                <a:latin typeface="Rubik Regular"/>
              </a:rPr>
              <a:t>обеспечения деятельности 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</a:rPr>
              <a:t>учреждения</a:t>
            </a:r>
            <a:endParaRPr lang="ru-RU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29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16642684" y="5771116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  <a:latin typeface="Rubik Regular"/>
              </a:rPr>
              <a:t>Сафоничев А.П.</a:t>
            </a: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  <a:cs typeface="Times New Roman"/>
              </a:rPr>
              <a:t>Начальник отдела сопровождения ИС и ПО</a:t>
            </a:r>
            <a:endParaRPr lang="ru-RU" sz="1400" dirty="0">
              <a:solidFill>
                <a:schemeClr val="tx1"/>
              </a:solidFill>
              <a:latin typeface="Rubik Regular"/>
            </a:endParaRPr>
          </a:p>
        </p:txBody>
      </p:sp>
      <p:sp>
        <p:nvSpPr>
          <p:cNvPr id="30" name="Rectangle 53">
            <a:extLst>
              <a:ext uri="{FF2B5EF4-FFF2-40B4-BE49-F238E27FC236}">
                <a16:creationId xmlns:a16="http://schemas.microsoft.com/office/drawing/2014/main" xmlns="" id="{42640636-BACF-48C8-AE6C-7B90C9958A93}"/>
              </a:ext>
            </a:extLst>
          </p:cNvPr>
          <p:cNvSpPr txBox="1"/>
          <p:nvPr/>
        </p:nvSpPr>
        <p:spPr>
          <a:xfrm>
            <a:off x="16642684" y="8697610"/>
            <a:ext cx="29503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lvl="0" indent="0" defTabSz="895350" eaLnBrk="1" hangingPunct="1">
              <a:buClr>
                <a:schemeClr val="tx2"/>
              </a:buClr>
              <a:defRPr>
                <a:latin typeface="+mn-lt"/>
              </a:defRPr>
            </a:lvl1pPr>
            <a:lvl2pPr marL="193675" lvl="1" indent="-192088" defTabSz="895350" eaLnBrk="1" hangingPunct="1">
              <a:buClr>
                <a:schemeClr val="tx2"/>
              </a:buClr>
              <a:buSzPct val="125000"/>
              <a:buFont typeface="Arial" charset="0"/>
              <a:buChar char="▪"/>
              <a:defRPr>
                <a:latin typeface="+mn-lt"/>
              </a:defRPr>
            </a:lvl2pPr>
            <a:lvl3pPr marL="457200" lvl="2" indent="-261938" defTabSz="895350" eaLnBrk="1" hangingPunct="1">
              <a:buClr>
                <a:schemeClr val="tx2"/>
              </a:buClr>
              <a:buSzPct val="120000"/>
              <a:buFont typeface="Arial" charset="0"/>
              <a:buChar char="–"/>
              <a:defRPr>
                <a:latin typeface="+mn-lt"/>
              </a:defRPr>
            </a:lvl3pPr>
            <a:lvl4pPr marL="614363" lvl="3" indent="-155575" defTabSz="895350" eaLnBrk="1" hangingPunct="1">
              <a:buClr>
                <a:schemeClr val="tx2"/>
              </a:buClr>
              <a:buSzPct val="120000"/>
              <a:buFont typeface="Arial" charset="0"/>
              <a:buChar char="▫"/>
              <a:defRPr>
                <a:latin typeface="+mn-lt"/>
              </a:defRPr>
            </a:lvl4pPr>
            <a:lvl5pPr marL="749808" lvl="4" indent="-130175" defTabSz="895350" eaLnBrk="1" hangingPunct="1"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5pPr>
            <a:lvl6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6pPr>
            <a:lvl7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7pPr>
            <a:lvl8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8pPr>
            <a:lvl9pPr marL="749808" indent="-130175" defTabSz="895350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>
                <a:latin typeface="+mn-lt"/>
              </a:defRPr>
            </a:lvl9pPr>
          </a:lstStyle>
          <a:p>
            <a:pPr>
              <a:buClr>
                <a:srgbClr val="002960"/>
              </a:buClr>
            </a:pPr>
            <a:r>
              <a:rPr lang="ru-RU" sz="1400" b="1" dirty="0" smtClean="0">
                <a:solidFill>
                  <a:schemeClr val="tx1"/>
                </a:solidFill>
              </a:rPr>
              <a:t>Таптыгина М.С.</a:t>
            </a:r>
            <a:endParaRPr lang="ru-RU" sz="1400" b="1" dirty="0">
              <a:solidFill>
                <a:schemeClr val="tx1"/>
              </a:solidFill>
            </a:endParaRPr>
          </a:p>
          <a:p>
            <a:pPr>
              <a:buClr>
                <a:srgbClr val="002960"/>
              </a:buClr>
            </a:pPr>
            <a:r>
              <a:rPr lang="ru-RU" sz="1400" dirty="0">
                <a:solidFill>
                  <a:schemeClr val="tx1"/>
                </a:solidFill>
                <a:latin typeface="Rubik Regular"/>
                <a:cs typeface="Times New Roman"/>
              </a:rPr>
              <a:t>Э</a:t>
            </a:r>
            <a:r>
              <a:rPr lang="ru-RU" sz="1400" dirty="0" smtClean="0">
                <a:solidFill>
                  <a:schemeClr val="tx1"/>
                </a:solidFill>
                <a:latin typeface="Rubik Regular"/>
                <a:cs typeface="Times New Roman"/>
              </a:rPr>
              <a:t>ксперт отдела сопровождения</a:t>
            </a:r>
          </a:p>
          <a:p>
            <a:pPr>
              <a:buClr>
                <a:srgbClr val="002960"/>
              </a:buClr>
            </a:pPr>
            <a:r>
              <a:rPr lang="ru-RU" sz="1400" dirty="0" smtClean="0">
                <a:solidFill>
                  <a:schemeClr val="tx1"/>
                </a:solidFill>
                <a:latin typeface="Rubik Regular"/>
                <a:cs typeface="Times New Roman"/>
              </a:rPr>
              <a:t>ИС </a:t>
            </a:r>
            <a:r>
              <a:rPr lang="ru-RU" sz="1400" dirty="0">
                <a:solidFill>
                  <a:schemeClr val="tx1"/>
                </a:solidFill>
                <a:latin typeface="Rubik Regular"/>
                <a:cs typeface="Times New Roman"/>
              </a:rPr>
              <a:t>и ПО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8" r="126" b="12122"/>
          <a:stretch/>
        </p:blipFill>
        <p:spPr>
          <a:xfrm>
            <a:off x="16673747" y="3695699"/>
            <a:ext cx="1804753" cy="198361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2" b="15759"/>
          <a:stretch/>
        </p:blipFill>
        <p:spPr>
          <a:xfrm>
            <a:off x="16642684" y="6610350"/>
            <a:ext cx="1988215" cy="208726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1929879" y="953322"/>
            <a:ext cx="400933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Рабочая группа 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4933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6073" r="26072" b="7260"/>
          <a:stretch/>
        </p:blipFill>
        <p:spPr bwMode="auto">
          <a:xfrm>
            <a:off x="190500" y="1688532"/>
            <a:ext cx="9753600" cy="58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6" r="2143" b="5732"/>
          <a:stretch/>
        </p:blipFill>
        <p:spPr>
          <a:xfrm>
            <a:off x="9690100" y="4648200"/>
            <a:ext cx="10083800" cy="6057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2019300" y="953322"/>
            <a:ext cx="495752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Карточка проекта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2093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4648200"/>
            <a:ext cx="9982200" cy="59985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1828800" cy="182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828800" y="189638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2052876" y="953322"/>
            <a:ext cx="585287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Проектный офис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811339"/>
            <a:ext cx="10837133" cy="533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500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97436"/>
            <a:ext cx="18345150" cy="6713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-1524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1657350" y="897524"/>
            <a:ext cx="18288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Карта текущего </a:t>
            </a:r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состояния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РО «Центр закупок Рязанской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3444691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9864887"/>
              </p:ext>
            </p:extLst>
          </p:nvPr>
        </p:nvGraphicFramePr>
        <p:xfrm>
          <a:off x="203200" y="1902844"/>
          <a:ext cx="19697699" cy="85890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76250"/>
                <a:gridCol w="2609850"/>
                <a:gridCol w="7981950"/>
                <a:gridCol w="2609850"/>
                <a:gridCol w="2343150"/>
                <a:gridCol w="1143000"/>
                <a:gridCol w="1181100"/>
                <a:gridCol w="1352549"/>
              </a:tblGrid>
              <a:tr h="48752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№ п/п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Наименование проблемы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Почему?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Первопричина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Решение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Вклад (мин.)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Вклад (руб.)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Вклад (иное)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14949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1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Звонки по техническим вопросам поступают от заказчиков в приемную директора 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Заказчики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не знают про сервис техподдержки (далее – сервис) и звонят на основной номер телефона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Центра;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У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специалистов заказчиков нет информации о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сервисе; 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</a:t>
                      </a:r>
                      <a:r>
                        <a:rPr lang="ru-RU" sz="1500" baseline="0" dirty="0" smtClean="0">
                          <a:effectLst/>
                          <a:latin typeface="Rubik Regular"/>
                        </a:rPr>
                        <a:t>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Информация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о начале работы сервиса с 2019 года отсутствует у действующих специалистов заказчика (смена сотрудников, не сталкивались с тех. проблемами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).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Информация о начале работы сервиса с 2019 года отсутствует у действующих специалистов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заказчика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01295" algn="l"/>
                        </a:tabLs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Дополнительное информирование заказчиков о преимуществах сервиса на постоянной основе 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Устранение отвлекающих факторов в деятельности секретаря руководителя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949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2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Замечания о недоступности сервиса от заказчиков 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Специалисты заказчика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не могут зайти на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сервис;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Сервис недоступен; 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Сервис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и (или) сайт не выдерживает большое количество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пользователей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Технические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особенности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сервиса.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Технические особенности сервиса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Внедрение нового сервиса, обеспечивающего работу большого количества пользователей без привязки к сайту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Отсутствие претензий со стороны заказчика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4307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3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Обращения о технической проблеме по телефону отдела сопровождения ИС и ПО от заказчика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Заказчику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недоступен сервис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Специалист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заказчика не располагает информацией о логине и пароле  или они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утеряны; 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Авторизация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(введения логина и пароля) обязательна для входа в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сервис.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</a:tabLs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Сервис требует авторизации (введения логина и пароля)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</a:tabLs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Внедрение нового сервиса, не предполагающего авторизацию 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- 30 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467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4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Отсутствие у заказчиков информации о сроках рассмотрения обращения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Заказчик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не знает регламента рассмотрения обращений (далее – регламент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);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Регламент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не размещен в общедоступном для заказчиков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месте;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Регламент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нужно искать в истории новостей (материалов)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сайта; 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При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замене сайта (2020 год) регламент был размещен в тематическом разделе, отдельно от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сервиса;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Место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размещения регламента не было продумано с точки зрения удобства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заказчиков.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</a:tabLs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Место размещения регламента не было продумано с точки зрения удобства заказчиков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Для удобства заказчиков регламент сервиса размещен рядом со входом в сервис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24790" algn="l"/>
                        </a:tabLs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Устранение отвлекающих факторов в деятельности отдела ИС и ПО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75391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5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Риск потери данных сервиса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Нет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гарантии защиты от потери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данных;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Нет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резервного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копирования;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Нет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контакта с разработчиком ПО сервиса и функции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копирования;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Использовано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ПО, свободное для скачивания в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интернете;</a:t>
                      </a:r>
                      <a:endParaRPr lang="ru-RU" sz="1500" dirty="0">
                        <a:effectLst/>
                        <a:latin typeface="Rubik Regular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Rubik Regular"/>
                        </a:rPr>
                        <a:t>- На </a:t>
                      </a:r>
                      <a:r>
                        <a:rPr lang="ru-RU" sz="1500" dirty="0">
                          <a:effectLst/>
                          <a:latin typeface="Rubik Regular"/>
                        </a:rPr>
                        <a:t>момент внедрения альтернативы </a:t>
                      </a:r>
                      <a:r>
                        <a:rPr lang="ru-RU" sz="1500" dirty="0" smtClean="0">
                          <a:effectLst/>
                          <a:latin typeface="Rubik Regular"/>
                        </a:rPr>
                        <a:t>отсутствовали. 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На момент внедрения альтернативы отсутствовали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Анализ ПО и выбор ПО, гарантирующего защиту от потери данных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 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Rubik Regular"/>
                        </a:rPr>
                        <a:t>Отсутствие риска потери данных</a:t>
                      </a:r>
                      <a:endParaRPr lang="ru-RU" sz="1500" dirty="0">
                        <a:effectLst/>
                        <a:latin typeface="Rubik Regular"/>
                        <a:ea typeface="Calibri"/>
                        <a:cs typeface="Times New Roman"/>
                      </a:endParaRPr>
                    </a:p>
                  </a:txBody>
                  <a:tcPr marL="26167" marR="26167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3B8EA87-0C24-450C-B0AD-FA9151F462B4}"/>
              </a:ext>
            </a:extLst>
          </p:cNvPr>
          <p:cNvSpPr txBox="1"/>
          <p:nvPr/>
        </p:nvSpPr>
        <p:spPr>
          <a:xfrm>
            <a:off x="1657350" y="898269"/>
            <a:ext cx="18288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defTabSz="457200" hangingPunct="1"/>
            <a:r>
              <a:rPr lang="ru-RU" sz="3200" b="1" kern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+mn-lt"/>
                <a:ea typeface="Microsoft YaHei" panose="020B0503020204020204" pitchFamily="34" charset="-122"/>
                <a:cs typeface="+mn-cs"/>
              </a:rPr>
              <a:t>ТОП 5 проблем</a:t>
            </a:r>
            <a:endParaRPr lang="ru-RU" sz="3200" b="1" kern="1200" dirty="0">
              <a:solidFill>
                <a:prstClr val="black">
                  <a:lumMod val="75000"/>
                  <a:lumOff val="25000"/>
                </a:prstClr>
              </a:solidFill>
              <a:latin typeface="+mn-lt"/>
              <a:ea typeface="Microsoft YaHei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309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7" b="7260"/>
          <a:stretch/>
        </p:blipFill>
        <p:spPr>
          <a:xfrm>
            <a:off x="5737870" y="1695450"/>
            <a:ext cx="9216379" cy="9334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935168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Пирамида проблем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27252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2778374"/>
            <a:ext cx="17964150" cy="7203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935168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Карта целевого состояния</a:t>
            </a:r>
          </a:p>
        </p:txBody>
      </p:sp>
    </p:spTree>
    <p:extLst>
      <p:ext uri="{BB962C8B-B14F-4D97-AF65-F5344CB8AC3E}">
        <p14:creationId xmlns:p14="http://schemas.microsoft.com/office/powerpoint/2010/main" val="3115089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6" t="30074" r="31334" b="54593"/>
          <a:stretch/>
        </p:blipFill>
        <p:spPr bwMode="auto">
          <a:xfrm>
            <a:off x="13525500" y="1771650"/>
            <a:ext cx="5924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76200"/>
            <a:ext cx="1828800" cy="1828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5340DC-F716-4750-A615-B499A3E5423E}"/>
              </a:ext>
            </a:extLst>
          </p:cNvPr>
          <p:cNvSpPr txBox="1"/>
          <p:nvPr/>
        </p:nvSpPr>
        <p:spPr>
          <a:xfrm>
            <a:off x="1657350" y="230832"/>
            <a:ext cx="5925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ГКУ </a:t>
            </a:r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РО «Центр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</a:rPr>
              <a:t>закупок Рязанской области»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Helvetica Neu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07924E5-BCF2-4E42-B8EF-F3E9AB34C6AA}"/>
              </a:ext>
            </a:extLst>
          </p:cNvPr>
          <p:cNvSpPr txBox="1"/>
          <p:nvPr/>
        </p:nvSpPr>
        <p:spPr>
          <a:xfrm>
            <a:off x="1676400" y="935168"/>
            <a:ext cx="590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Microsoft YaHei" panose="020B0503020204020204" pitchFamily="34" charset="-122"/>
              </a:rPr>
              <a:t>План мероприятий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Microsoft YaHei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" t="28075" r="24959" b="23036"/>
          <a:stretch/>
        </p:blipFill>
        <p:spPr bwMode="auto">
          <a:xfrm>
            <a:off x="571500" y="4076700"/>
            <a:ext cx="1887855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945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2657</TotalTime>
  <Words>913</Words>
  <Application>Microsoft Office PowerPoint</Application>
  <PresentationFormat>Произвольный</PresentationFormat>
  <Paragraphs>158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Secretary</dc:creator>
  <cp:lastModifiedBy>Secretary</cp:lastModifiedBy>
  <cp:revision>137</cp:revision>
  <dcterms:modified xsi:type="dcterms:W3CDTF">2021-11-01T12:47:06Z</dcterms:modified>
</cp:coreProperties>
</file>